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9107-537C-4147-AB62-8DFBF7E0E1A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CA37-0758-44BB-95A5-2DAFAFBD9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228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9107-537C-4147-AB62-8DFBF7E0E1A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CA37-0758-44BB-95A5-2DAFAFBD9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8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9107-537C-4147-AB62-8DFBF7E0E1A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CA37-0758-44BB-95A5-2DAFAFBD9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06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01E0B-7971-4D3E-AF51-02A842668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98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9107-537C-4147-AB62-8DFBF7E0E1A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CA37-0758-44BB-95A5-2DAFAFBD9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46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9107-537C-4147-AB62-8DFBF7E0E1A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CA37-0758-44BB-95A5-2DAFAFBD9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129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9107-537C-4147-AB62-8DFBF7E0E1A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CA37-0758-44BB-95A5-2DAFAFBD9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64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9107-537C-4147-AB62-8DFBF7E0E1A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CA37-0758-44BB-95A5-2DAFAFBD9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49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9107-537C-4147-AB62-8DFBF7E0E1A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CA37-0758-44BB-95A5-2DAFAFBD9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65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9107-537C-4147-AB62-8DFBF7E0E1A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CA37-0758-44BB-95A5-2DAFAFBD9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88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9107-537C-4147-AB62-8DFBF7E0E1A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CA37-0758-44BB-95A5-2DAFAFBD9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79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9107-537C-4147-AB62-8DFBF7E0E1A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CA37-0758-44BB-95A5-2DAFAFBD9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88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19107-537C-4147-AB62-8DFBF7E0E1AC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9CA37-0758-44BB-95A5-2DAFAFBD9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7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763000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>
                <a:solidFill>
                  <a:srgbClr val="FF0000"/>
                </a:solidFill>
              </a:rPr>
              <a:t>JHU: A Proud Member of ARC Since 1992</a:t>
            </a:r>
            <a:endParaRPr lang="en-US" altLang="en-US" dirty="0" smtClean="0">
              <a:solidFill>
                <a:srgbClr val="FF0000"/>
              </a:solidFill>
            </a:endParaRPr>
          </a:p>
        </p:txBody>
      </p:sp>
      <p:pic>
        <p:nvPicPr>
          <p:cNvPr id="22531" name="Picture 7" descr="jm_APO_sm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52600"/>
            <a:ext cx="2819400" cy="4267200"/>
          </a:xfrm>
          <a:noFill/>
        </p:spPr>
      </p:pic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933505"/>
            <a:ext cx="4572000" cy="370529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>
                <a:solidFill>
                  <a:srgbClr val="FF0000"/>
                </a:solidFill>
              </a:rPr>
              <a:t>Science with </a:t>
            </a:r>
            <a:r>
              <a:rPr lang="en-US" altLang="en-US" dirty="0" smtClean="0">
                <a:solidFill>
                  <a:srgbClr val="FF0000"/>
                </a:solidFill>
              </a:rPr>
              <a:t>the 3.5-m Telescope: Stellar Physics</a:t>
            </a:r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5181600"/>
            <a:ext cx="8229600" cy="14478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800" dirty="0"/>
              <a:t>M</a:t>
            </a:r>
            <a:r>
              <a:rPr lang="en-US" altLang="en-US" sz="2800" dirty="0" smtClean="0"/>
              <a:t>easurements </a:t>
            </a:r>
            <a:r>
              <a:rPr lang="en-US" altLang="en-US" sz="2800" dirty="0" smtClean="0"/>
              <a:t>of the masses and radii of the lowest mass </a:t>
            </a:r>
            <a:r>
              <a:rPr lang="en-US" altLang="en-US" sz="2800" dirty="0" smtClean="0"/>
              <a:t>stars</a:t>
            </a:r>
          </a:p>
          <a:p>
            <a:pPr eaLnBrk="1" hangingPunct="1"/>
            <a:r>
              <a:rPr lang="en-US" altLang="en-US" sz="2800" dirty="0" smtClean="0"/>
              <a:t> Leslie </a:t>
            </a:r>
            <a:r>
              <a:rPr lang="en-US" altLang="en-US" sz="2800" dirty="0" err="1" smtClean="0"/>
              <a:t>Hebb</a:t>
            </a:r>
            <a:r>
              <a:rPr lang="en-US" altLang="en-US" sz="2800" dirty="0" smtClean="0"/>
              <a:t> - PhD thesis (DIS)</a:t>
            </a:r>
            <a:endParaRPr lang="en-US" altLang="en-US" sz="2800" dirty="0" smtClean="0"/>
          </a:p>
        </p:txBody>
      </p:sp>
      <p:pic>
        <p:nvPicPr>
          <p:cNvPr id="27652" name="Picture 6" descr="fg18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2057400"/>
            <a:ext cx="8001000" cy="28194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02076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>
                <a:solidFill>
                  <a:srgbClr val="FF0000"/>
                </a:solidFill>
              </a:rPr>
              <a:t>Science with </a:t>
            </a:r>
            <a:r>
              <a:rPr lang="en-US" altLang="en-US" dirty="0" smtClean="0">
                <a:solidFill>
                  <a:srgbClr val="FF0000"/>
                </a:solidFill>
              </a:rPr>
              <a:t>the 3.5-m Telescope: Galactic Structure</a:t>
            </a:r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371600"/>
            <a:ext cx="3886200" cy="54102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en-US" altLang="en-US" sz="2800" dirty="0" smtClean="0"/>
              <a:t>Kinematics and chemical compositions of metal-poor stars in the thick disk imply that they could not have come from disruption of a dwarf galaxy.</a:t>
            </a:r>
          </a:p>
          <a:p>
            <a:pPr eaLnBrk="1" hangingPunct="1"/>
            <a:r>
              <a:rPr lang="en-US" altLang="en-US" sz="2800" dirty="0" smtClean="0"/>
              <a:t>Greg </a:t>
            </a:r>
            <a:r>
              <a:rPr lang="en-US" altLang="en-US" sz="2800" dirty="0" err="1" smtClean="0"/>
              <a:t>Ruchti</a:t>
            </a:r>
            <a:r>
              <a:rPr lang="en-US" altLang="en-US" sz="2800" dirty="0" smtClean="0"/>
              <a:t> – PhD thesis</a:t>
            </a:r>
          </a:p>
          <a:p>
            <a:pPr eaLnBrk="1" hangingPunct="1"/>
            <a:r>
              <a:rPr lang="en-US" altLang="en-US" sz="2800" dirty="0" err="1" smtClean="0"/>
              <a:t>Echelle</a:t>
            </a:r>
            <a:endParaRPr lang="en-US" altLang="en-US" sz="2800" dirty="0" smtClean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95400"/>
            <a:ext cx="4268574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775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>
                <a:solidFill>
                  <a:srgbClr val="FF0000"/>
                </a:solidFill>
              </a:rPr>
              <a:t>Science with </a:t>
            </a:r>
            <a:r>
              <a:rPr lang="en-US" altLang="en-US" dirty="0" smtClean="0">
                <a:solidFill>
                  <a:srgbClr val="FF0000"/>
                </a:solidFill>
              </a:rPr>
              <a:t>the 3.5-m Telescope: </a:t>
            </a:r>
            <a:br>
              <a:rPr lang="en-US" altLang="en-US" dirty="0" smtClean="0">
                <a:solidFill>
                  <a:srgbClr val="FF0000"/>
                </a:solidFill>
              </a:rPr>
            </a:br>
            <a:r>
              <a:rPr lang="en-US" altLang="en-US" dirty="0" err="1" smtClean="0">
                <a:solidFill>
                  <a:srgbClr val="FF0000"/>
                </a:solidFill>
              </a:rPr>
              <a:t>Exo</a:t>
            </a:r>
            <a:r>
              <a:rPr lang="en-US" altLang="en-US" dirty="0" smtClean="0">
                <a:solidFill>
                  <a:srgbClr val="FF0000"/>
                </a:solidFill>
              </a:rPr>
              <a:t>-Planets</a:t>
            </a:r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5486400"/>
            <a:ext cx="8458200" cy="12192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 smtClean="0"/>
              <a:t>A Neptune-sized exoplanet (blue) orbiting a binary star</a:t>
            </a:r>
          </a:p>
          <a:p>
            <a:pPr eaLnBrk="1" hangingPunct="1"/>
            <a:r>
              <a:rPr lang="en-US" altLang="en-US" sz="2800" dirty="0" err="1" smtClean="0"/>
              <a:t>Vaselin</a:t>
            </a:r>
            <a:r>
              <a:rPr lang="en-US" altLang="en-US" sz="2800" dirty="0" smtClean="0"/>
              <a:t> Kostov – PhD thesis (DIS)</a:t>
            </a:r>
            <a:endParaRPr lang="en-US" altLang="en-US" sz="2800" dirty="0" smtClean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28800"/>
            <a:ext cx="76200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215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>
                <a:solidFill>
                  <a:srgbClr val="FF0000"/>
                </a:solidFill>
              </a:rPr>
              <a:t>Science with </a:t>
            </a:r>
            <a:r>
              <a:rPr lang="en-US" altLang="en-US" dirty="0" smtClean="0">
                <a:solidFill>
                  <a:srgbClr val="FF0000"/>
                </a:solidFill>
              </a:rPr>
              <a:t>the 3.5-m Telescope: </a:t>
            </a:r>
            <a:br>
              <a:rPr lang="en-US" altLang="en-US" dirty="0" smtClean="0">
                <a:solidFill>
                  <a:srgbClr val="FF0000"/>
                </a:solidFill>
              </a:rPr>
            </a:br>
            <a:r>
              <a:rPr lang="en-US" altLang="en-US" dirty="0" smtClean="0">
                <a:solidFill>
                  <a:srgbClr val="FF0000"/>
                </a:solidFill>
              </a:rPr>
              <a:t>Galaxy Evolution</a:t>
            </a:r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752600"/>
            <a:ext cx="3657600" cy="35814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 smtClean="0"/>
              <a:t>HI-rich galaxies have steep declines in the metal abundance in their outer disk</a:t>
            </a:r>
          </a:p>
          <a:p>
            <a:pPr eaLnBrk="1" hangingPunct="1"/>
            <a:r>
              <a:rPr lang="en-US" altLang="en-US" sz="2800" dirty="0" smtClean="0"/>
              <a:t>Accretion event?</a:t>
            </a:r>
          </a:p>
          <a:p>
            <a:pPr eaLnBrk="1" hangingPunct="1"/>
            <a:r>
              <a:rPr lang="en-US" altLang="en-US" sz="2800" dirty="0" smtClean="0"/>
              <a:t>Sean Moran - DIS</a:t>
            </a:r>
            <a:endParaRPr lang="en-US" altLang="en-US" sz="2800" dirty="0" smtClean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00200"/>
            <a:ext cx="47244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709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 toast to the 3.5m Telescope from your friends at JHU!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0200"/>
            <a:ext cx="3962399" cy="4724400"/>
          </a:xfrm>
        </p:spPr>
      </p:pic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242344"/>
            <a:ext cx="4343400" cy="3396456"/>
          </a:xfrm>
        </p:spPr>
      </p:pic>
    </p:spTree>
    <p:extLst>
      <p:ext uri="{BB962C8B-B14F-4D97-AF65-F5344CB8AC3E}">
        <p14:creationId xmlns:p14="http://schemas.microsoft.com/office/powerpoint/2010/main" val="408037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138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JHU: A Proud Member of ARC Since 1992</vt:lpstr>
      <vt:lpstr>Science with the 3.5-m Telescope: Stellar Physics</vt:lpstr>
      <vt:lpstr>Science with the 3.5-m Telescope: Galactic Structure</vt:lpstr>
      <vt:lpstr>Science with the 3.5-m Telescope:  Exo-Planets</vt:lpstr>
      <vt:lpstr>Science with the 3.5-m Telescope:  Galaxy Evolution</vt:lpstr>
      <vt:lpstr>A toast to the 3.5m Telescope from your friends at JHU!</vt:lpstr>
    </vt:vector>
  </TitlesOfParts>
  <Company>Johns Hopkins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JHU &amp; APO</dc:title>
  <dc:creator>heckman</dc:creator>
  <cp:lastModifiedBy>heckman</cp:lastModifiedBy>
  <cp:revision>7</cp:revision>
  <dcterms:created xsi:type="dcterms:W3CDTF">2014-05-12T14:56:18Z</dcterms:created>
  <dcterms:modified xsi:type="dcterms:W3CDTF">2014-05-12T16:03:37Z</dcterms:modified>
</cp:coreProperties>
</file>