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  <p:sldMasterId id="2147483651" r:id="rId2"/>
  </p:sldMasterIdLst>
  <p:notesMasterIdLst>
    <p:notesMasterId r:id="rId13"/>
  </p:notesMasterIdLst>
  <p:sldIdLst>
    <p:sldId id="262" r:id="rId3"/>
    <p:sldId id="305" r:id="rId4"/>
    <p:sldId id="307" r:id="rId5"/>
    <p:sldId id="277" r:id="rId6"/>
    <p:sldId id="308" r:id="rId7"/>
    <p:sldId id="310" r:id="rId8"/>
    <p:sldId id="312" r:id="rId9"/>
    <p:sldId id="309" r:id="rId10"/>
    <p:sldId id="311" r:id="rId11"/>
    <p:sldId id="293" r:id="rId1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27" charset="0"/>
        <a:ea typeface="ヒラギノ角ゴ ProN W3" pitchFamily="127" charset="-128"/>
        <a:cs typeface="ヒラギノ角ゴ ProN W3" pitchFamily="127" charset="-128"/>
        <a:sym typeface="Gill Sans" pitchFamily="127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27" charset="0"/>
        <a:ea typeface="ヒラギノ角ゴ ProN W3" pitchFamily="127" charset="-128"/>
        <a:cs typeface="ヒラギノ角ゴ ProN W3" pitchFamily="127" charset="-128"/>
        <a:sym typeface="Gill Sans" pitchFamily="127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27" charset="0"/>
        <a:ea typeface="ヒラギノ角ゴ ProN W3" pitchFamily="127" charset="-128"/>
        <a:cs typeface="ヒラギノ角ゴ ProN W3" pitchFamily="127" charset="-128"/>
        <a:sym typeface="Gill Sans" pitchFamily="127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27" charset="0"/>
        <a:ea typeface="ヒラギノ角ゴ ProN W3" pitchFamily="127" charset="-128"/>
        <a:cs typeface="ヒラギノ角ゴ ProN W3" pitchFamily="127" charset="-128"/>
        <a:sym typeface="Gill Sans" pitchFamily="127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27" charset="0"/>
        <a:ea typeface="ヒラギノ角ゴ ProN W3" pitchFamily="127" charset="-128"/>
        <a:cs typeface="ヒラギノ角ゴ ProN W3" pitchFamily="127" charset="-128"/>
        <a:sym typeface="Gill Sans" pitchFamily="127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pitchFamily="127" charset="0"/>
        <a:ea typeface="ヒラギノ角ゴ ProN W3" pitchFamily="127" charset="-128"/>
        <a:cs typeface="ヒラギノ角ゴ ProN W3" pitchFamily="127" charset="-128"/>
        <a:sym typeface="Gill Sans" pitchFamily="127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pitchFamily="127" charset="0"/>
        <a:ea typeface="ヒラギノ角ゴ ProN W3" pitchFamily="127" charset="-128"/>
        <a:cs typeface="ヒラギノ角ゴ ProN W3" pitchFamily="127" charset="-128"/>
        <a:sym typeface="Gill Sans" pitchFamily="127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pitchFamily="127" charset="0"/>
        <a:ea typeface="ヒラギノ角ゴ ProN W3" pitchFamily="127" charset="-128"/>
        <a:cs typeface="ヒラギノ角ゴ ProN W3" pitchFamily="127" charset="-128"/>
        <a:sym typeface="Gill Sans" pitchFamily="127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pitchFamily="127" charset="0"/>
        <a:ea typeface="ヒラギノ角ゴ ProN W3" pitchFamily="127" charset="-128"/>
        <a:cs typeface="ヒラギノ角ゴ ProN W3" pitchFamily="127" charset="-128"/>
        <a:sym typeface="Gill Sans" pitchFamily="12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8000"/>
    <a:srgbClr val="800080"/>
    <a:srgbClr val="FF0000"/>
    <a:srgbClr val="996633"/>
    <a:srgbClr val="00FF00"/>
    <a:srgbClr val="FF00FF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0" autoAdjust="0"/>
    <p:restoredTop sz="94668" autoAdjust="0"/>
  </p:normalViewPr>
  <p:slideViewPr>
    <p:cSldViewPr>
      <p:cViewPr varScale="1">
        <p:scale>
          <a:sx n="102" d="100"/>
          <a:sy n="102" d="100"/>
        </p:scale>
        <p:origin x="-1232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viewProps" Target="viewProps.xml"/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1762466F-7900-408B-B918-8EA779A9EAE9}" type="datetimeFigureOut">
              <a:rPr lang="en-US"/>
              <a:pPr>
                <a:defRPr/>
              </a:pPr>
              <a:t>6/26/14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4F84B408-6EB4-4A8B-9FF7-B658ECCB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ＭＳ Ｐゴシック" pitchFamily="12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Placeholder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Placeholder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Placeholder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Placeholder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Placeholder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C6DCB4-ACB0-45C8-A866-DCF9FEB919B5}" type="slidenum">
              <a:rPr lang="en-US">
                <a:latin typeface="Gill Sans" pitchFamily="127" charset="0"/>
                <a:ea typeface="ヒラギノ角ゴ ProN W3" pitchFamily="127" charset="-128"/>
                <a:cs typeface="ヒラギノ角ゴ ProN W3" pitchFamily="127" charset="-128"/>
                <a:sym typeface="Gill Sans" pitchFamily="127" charset="0"/>
              </a:rPr>
              <a:pPr/>
              <a:t>5</a:t>
            </a:fld>
            <a:endParaRPr lang="en-US">
              <a:latin typeface="Gill Sans" pitchFamily="127" charset="0"/>
              <a:ea typeface="ヒラギノ角ゴ ProN W3" pitchFamily="127" charset="-128"/>
              <a:cs typeface="ヒラギノ角ゴ ProN W3" pitchFamily="127" charset="-128"/>
              <a:sym typeface="Gill Sans" pitchFamily="12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0D8F393-CED5-4BD3-B8B4-4F000EDB1FCB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Placeholder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Placeholder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ceholder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 spd="slow" advTm="1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2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12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12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12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12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2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2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2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2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2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65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127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127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127" charset="0"/>
              </a:rPr>
              <a:t>Second level</a:t>
            </a:r>
          </a:p>
          <a:p>
            <a:pPr lvl="2"/>
            <a:r>
              <a:rPr lang="en-US">
                <a:sym typeface="Gill Sans" pitchFamily="127" charset="0"/>
              </a:rPr>
              <a:t>Third level</a:t>
            </a:r>
          </a:p>
          <a:p>
            <a:pPr lvl="3"/>
            <a:r>
              <a:rPr lang="en-US">
                <a:sym typeface="Gill Sans" pitchFamily="127" charset="0"/>
              </a:rPr>
              <a:t>Fourth level</a:t>
            </a:r>
          </a:p>
          <a:p>
            <a:pPr lvl="4"/>
            <a:r>
              <a:rPr lang="en-US">
                <a:sym typeface="Gill Sans" pitchFamily="127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ransition spd="slow" advTm="1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27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12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12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12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12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2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2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2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2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2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27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6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6654800" y="7620000"/>
            <a:ext cx="5486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DFF01"/>
                </a:solidFill>
              </a:rPr>
              <a:t>The ARC 3.5 Meter Telescope</a:t>
            </a:r>
          </a:p>
          <a:p>
            <a:pPr algn="ctr"/>
            <a:endParaRPr lang="en-US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7366000" y="1752600"/>
            <a:ext cx="56388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3600">
                <a:solidFill>
                  <a:srgbClr val="FF8000"/>
                </a:solidFill>
              </a:rPr>
              <a:t>The 2.5 Meter Sloan Telescope</a:t>
            </a:r>
            <a:endParaRPr lang="en-US" sz="3600">
              <a:solidFill>
                <a:schemeClr val="accent2"/>
              </a:solidFill>
            </a:endParaRPr>
          </a:p>
          <a:p>
            <a:pPr algn="ctr"/>
            <a:endParaRPr 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939800" y="3276600"/>
            <a:ext cx="44958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2" algn="ctr"/>
            <a:r>
              <a:rPr lang="en-US" sz="2400">
                <a:solidFill>
                  <a:srgbClr val="FF00FF"/>
                </a:solidFill>
              </a:rPr>
              <a:t>The 0.5 Meter ARCSAT Telescope</a:t>
            </a:r>
            <a:endParaRPr lang="en-US" sz="2400">
              <a:solidFill>
                <a:srgbClr val="FDFF01"/>
              </a:solidFill>
            </a:endParaRPr>
          </a:p>
          <a:p>
            <a:pPr algn="ctr"/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673600" y="4343400"/>
            <a:ext cx="2819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3" algn="ctr"/>
            <a:r>
              <a:rPr lang="en-US" sz="2800">
                <a:solidFill>
                  <a:srgbClr val="FF0000"/>
                </a:solidFill>
              </a:rPr>
              <a:t>The 1.0 Meter NMSU Telescope</a:t>
            </a:r>
            <a:r>
              <a:rPr lang="en-US" sz="2800">
                <a:solidFill>
                  <a:srgbClr val="FDFF01"/>
                </a:solidFill>
              </a:rPr>
              <a:t> </a:t>
            </a:r>
          </a:p>
          <a:p>
            <a:pPr algn="ctr"/>
            <a:endParaRPr lang="en-US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0"/>
            <a:ext cx="9753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ea typeface="Gill Sans" pitchFamily="127" charset="0"/>
                <a:cs typeface="Gill Sans" pitchFamily="127" charset="0"/>
              </a:rPr>
              <a:t>Apache Point Observatory</a:t>
            </a:r>
            <a:endParaRPr lang="en-US" sz="4000">
              <a:solidFill>
                <a:srgbClr val="FFFB09"/>
              </a:solidFill>
              <a:ea typeface="Gill Sans" pitchFamily="127" charset="0"/>
              <a:cs typeface="Gill Sans" pitchFamily="127" charset="0"/>
            </a:endParaRPr>
          </a:p>
          <a:p>
            <a:pPr algn="ctr"/>
            <a:r>
              <a:rPr lang="en-US" sz="3200">
                <a:solidFill>
                  <a:schemeClr val="tx1"/>
                </a:solidFill>
                <a:latin typeface="Helvetica" pitchFamily="127" charset="0"/>
                <a:ea typeface="Helvetica" pitchFamily="127" charset="0"/>
                <a:cs typeface="Helvetica" pitchFamily="127" charset="0"/>
                <a:sym typeface="Helvetica" pitchFamily="127" charset="0"/>
              </a:rPr>
              <a:t>Latitude 32° 46' 49" N   Longitude 105° 49' 13" W</a:t>
            </a:r>
            <a:r>
              <a:rPr lang="en-US" sz="2400">
                <a:solidFill>
                  <a:schemeClr val="tx1"/>
                </a:solidFill>
                <a:latin typeface="Helvetica" pitchFamily="127" charset="0"/>
                <a:ea typeface="Helvetica" pitchFamily="127" charset="0"/>
                <a:cs typeface="Helvetica" pitchFamily="127" charset="0"/>
                <a:sym typeface="Helvetica" pitchFamily="127" charset="0"/>
              </a:rPr>
              <a:t/>
            </a:r>
            <a:br>
              <a:rPr lang="en-US" sz="2400">
                <a:solidFill>
                  <a:schemeClr val="tx1"/>
                </a:solidFill>
                <a:latin typeface="Helvetica" pitchFamily="127" charset="0"/>
                <a:ea typeface="Helvetica" pitchFamily="127" charset="0"/>
                <a:cs typeface="Helvetica" pitchFamily="127" charset="0"/>
                <a:sym typeface="Helvetica" pitchFamily="127" charset="0"/>
              </a:rPr>
            </a:br>
            <a:r>
              <a:rPr lang="en-US" sz="2400">
                <a:solidFill>
                  <a:schemeClr val="tx1"/>
                </a:solidFill>
                <a:latin typeface="Helvetica" pitchFamily="127" charset="0"/>
                <a:ea typeface="Helvetica" pitchFamily="127" charset="0"/>
                <a:cs typeface="Helvetica" pitchFamily="127" charset="0"/>
                <a:sym typeface="Helvetica" pitchFamily="127" charset="0"/>
              </a:rPr>
              <a:t>Elevation 9250 ft </a:t>
            </a:r>
          </a:p>
        </p:txBody>
      </p:sp>
      <p:sp>
        <p:nvSpPr>
          <p:cNvPr id="27655" name="Content Placeholder 8"/>
          <p:cNvSpPr>
            <a:spLocks noGrp="1"/>
          </p:cNvSpPr>
          <p:nvPr>
            <p:ph idx="1"/>
          </p:nvPr>
        </p:nvSpPr>
        <p:spPr bwMode="auto">
          <a:xfrm>
            <a:off x="650875" y="2276475"/>
            <a:ext cx="720725" cy="6953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Gill Sans" pitchFamily="127" charset="0"/>
              <a:buNone/>
            </a:pPr>
            <a:endParaRPr lang="en-US" sz="4400" smtClean="0">
              <a:solidFill>
                <a:srgbClr val="FFFF00"/>
              </a:solidFill>
            </a:endParaRPr>
          </a:p>
          <a:p>
            <a:pPr>
              <a:buFont typeface="Gill Sans" pitchFamily="127" charset="0"/>
              <a:buNone/>
            </a:pPr>
            <a:endParaRPr lang="en-US" sz="4400" smtClean="0">
              <a:solidFill>
                <a:srgbClr val="FFFF00"/>
              </a:solidFill>
            </a:endParaRPr>
          </a:p>
          <a:p>
            <a:pPr>
              <a:buFont typeface="Gill Sans" pitchFamily="127" charset="0"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>
              <a:buFont typeface="Gill Sans" pitchFamily="127" charset="0"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FFFF00"/>
                </a:solidFill>
              </a:rPr>
              <a:t>ARC Small Aperture Telescope (ARCSAT, 0.5m) 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3300"/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8800" y="2667000"/>
            <a:ext cx="5842000" cy="6096000"/>
          </a:xfrm>
        </p:spPr>
      </p:pic>
      <p:sp>
        <p:nvSpPr>
          <p:cNvPr id="46084" name="Rectangle 8"/>
          <p:cNvSpPr>
            <a:spLocks/>
          </p:cNvSpPr>
          <p:nvPr/>
        </p:nvSpPr>
        <p:spPr bwMode="auto">
          <a:xfrm>
            <a:off x="6578600" y="2459038"/>
            <a:ext cx="6426200" cy="723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Originally from JHU for SDSS photometric calibrations</a:t>
            </a:r>
          </a:p>
          <a:p>
            <a:endParaRPr lang="en-US" sz="3600">
              <a:solidFill>
                <a:srgbClr val="FFFF00"/>
              </a:solidFill>
            </a:endParaRPr>
          </a:p>
          <a:p>
            <a:r>
              <a:rPr lang="en-US" sz="3600">
                <a:solidFill>
                  <a:srgbClr val="FFFF00"/>
                </a:solidFill>
              </a:rPr>
              <a:t>Upgrade project just completed, led by APO staff Joe Huehnerhoff and Bill Ketzeback.  </a:t>
            </a:r>
          </a:p>
          <a:p>
            <a:endParaRPr lang="en-US" sz="3600">
              <a:solidFill>
                <a:srgbClr val="FFFF00"/>
              </a:solidFill>
            </a:endParaRPr>
          </a:p>
          <a:p>
            <a:r>
              <a:rPr lang="en-US" sz="3600">
                <a:solidFill>
                  <a:srgbClr val="FFFF00"/>
                </a:solidFill>
              </a:rPr>
              <a:t>Now in shared-risk operations with remote user interface, two imaging cameras</a:t>
            </a:r>
          </a:p>
          <a:p>
            <a:endParaRPr lang="en-US" sz="3600">
              <a:solidFill>
                <a:srgbClr val="FFFF00"/>
              </a:solidFill>
            </a:endParaRPr>
          </a:p>
          <a:p>
            <a:r>
              <a:rPr lang="en-US" sz="3600">
                <a:solidFill>
                  <a:srgbClr val="FFFF00"/>
                </a:solidFill>
              </a:rPr>
              <a:t>High interest and usage from ARC partners!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25050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smtClean="0"/>
              <a:t>Apache Point Observatory</a:t>
            </a:r>
            <a:r>
              <a:rPr lang="en-US" sz="6000" smtClean="0">
                <a:solidFill>
                  <a:srgbClr val="FFFF00"/>
                </a:solidFill>
              </a:rPr>
              <a:t> </a:t>
            </a:r>
            <a:br>
              <a:rPr lang="en-US" sz="6000" smtClean="0">
                <a:solidFill>
                  <a:srgbClr val="FFFF00"/>
                </a:solidFill>
              </a:rPr>
            </a:br>
            <a:r>
              <a:rPr lang="en-US" sz="3200" smtClean="0">
                <a:solidFill>
                  <a:srgbClr val="FFFF00"/>
                </a:solidFill>
              </a:rPr>
              <a:t>Now</a:t>
            </a:r>
            <a:r>
              <a:rPr lang="en-US" sz="3200" smtClean="0"/>
              <a:t> and </a:t>
            </a:r>
            <a:r>
              <a:rPr lang="en-US" sz="3200" smtClean="0">
                <a:solidFill>
                  <a:srgbClr val="00FF00"/>
                </a:solidFill>
              </a:rPr>
              <a:t>Then</a:t>
            </a:r>
            <a:r>
              <a:rPr lang="en-US" sz="6000" smtClean="0">
                <a:solidFill>
                  <a:srgbClr val="FFFF00"/>
                </a:solidFill>
              </a:rPr>
              <a:t/>
            </a:r>
            <a:br>
              <a:rPr lang="en-US" sz="6000" smtClean="0">
                <a:solidFill>
                  <a:srgbClr val="FFFF00"/>
                </a:solidFill>
              </a:rPr>
            </a:br>
            <a:endParaRPr lang="en-US" sz="6000" smtClean="0">
              <a:solidFill>
                <a:srgbClr val="FFFF00"/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209800"/>
            <a:ext cx="11703050" cy="815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60450" indent="-742950">
              <a:buFont typeface="Gill Sans" pitchFamily="127" charset="0"/>
              <a:buNone/>
            </a:pPr>
            <a:r>
              <a:rPr lang="en-US" sz="5400" u="sng" smtClean="0">
                <a:solidFill>
                  <a:srgbClr val="FFFF00"/>
                </a:solidFill>
              </a:rPr>
              <a:t>May 2014	</a:t>
            </a:r>
            <a:r>
              <a:rPr lang="en-US" sz="5400" u="sng" smtClean="0">
                <a:solidFill>
                  <a:srgbClr val="FF0000"/>
                </a:solidFill>
              </a:rPr>
              <a:t>			</a:t>
            </a:r>
            <a:r>
              <a:rPr lang="en-US" sz="5400" u="sng" smtClean="0">
                <a:solidFill>
                  <a:srgbClr val="00FF00"/>
                </a:solidFill>
              </a:rPr>
              <a:t>May 1994</a:t>
            </a:r>
            <a:endParaRPr lang="en-US" sz="4800" u="sng" smtClean="0">
              <a:solidFill>
                <a:srgbClr val="00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4000" smtClean="0">
                <a:solidFill>
                  <a:srgbClr val="FFFF00"/>
                </a:solidFill>
              </a:rPr>
              <a:t>4   Telescopes				</a:t>
            </a:r>
            <a:r>
              <a:rPr lang="en-US" sz="4000" smtClean="0">
                <a:solidFill>
                  <a:srgbClr val="00FF00"/>
                </a:solidFill>
              </a:rPr>
              <a:t>4   Telescopes</a:t>
            </a:r>
            <a:r>
              <a:rPr lang="en-US" sz="4000" smtClean="0">
                <a:solidFill>
                  <a:srgbClr val="FFFF00"/>
                </a:solidFill>
              </a:rPr>
              <a:t> 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1800" smtClean="0">
                <a:solidFill>
                  <a:srgbClr val="FFFF00"/>
                </a:solidFill>
              </a:rPr>
              <a:t>              (all operational)						</a:t>
            </a:r>
            <a:r>
              <a:rPr lang="en-US" sz="1800" smtClean="0">
                <a:solidFill>
                  <a:srgbClr val="00FF00"/>
                </a:solidFill>
              </a:rPr>
              <a:t>( 1 operational)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1   Lab Building				</a:t>
            </a:r>
            <a:r>
              <a:rPr lang="en-US" sz="3200" smtClean="0">
                <a:solidFill>
                  <a:srgbClr val="00FF00"/>
                </a:solidFill>
              </a:rPr>
              <a:t>1    Lab Building</a:t>
            </a:r>
            <a:endParaRPr lang="en-US" sz="320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3   Office Buildings				</a:t>
            </a:r>
            <a:r>
              <a:rPr lang="en-US" sz="3200" smtClean="0">
                <a:solidFill>
                  <a:srgbClr val="00FF00"/>
                </a:solidFill>
              </a:rPr>
              <a:t>1    Office Building</a:t>
            </a:r>
            <a:endParaRPr lang="en-US" sz="320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1   Machine Shop/Garage			</a:t>
            </a:r>
            <a:r>
              <a:rPr lang="en-US" sz="3200" smtClean="0">
                <a:solidFill>
                  <a:srgbClr val="00FF00"/>
                </a:solidFill>
              </a:rPr>
              <a:t>1    Shop/Garage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2   Dormitory Buildings </a:t>
            </a:r>
            <a:r>
              <a:rPr lang="en-US" sz="2000" smtClean="0">
                <a:solidFill>
                  <a:srgbClr val="FFFF00"/>
                </a:solidFill>
              </a:rPr>
              <a:t> (17 beds)</a:t>
            </a:r>
            <a:r>
              <a:rPr lang="en-US" sz="3200" smtClean="0">
                <a:solidFill>
                  <a:srgbClr val="FFFF00"/>
                </a:solidFill>
              </a:rPr>
              <a:t>		</a:t>
            </a:r>
            <a:r>
              <a:rPr lang="en-US" sz="3200" smtClean="0">
                <a:solidFill>
                  <a:srgbClr val="00FF00"/>
                </a:solidFill>
              </a:rPr>
              <a:t>2   Dormitory Buildings </a:t>
            </a:r>
            <a:r>
              <a:rPr lang="en-US" sz="2000" smtClean="0">
                <a:solidFill>
                  <a:srgbClr val="00FF00"/>
                </a:solidFill>
              </a:rPr>
              <a:t>(12 beds)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en-US" sz="2000" smtClean="0">
                <a:solidFill>
                  <a:srgbClr val="FFFF00"/>
                </a:solidFill>
              </a:rPr>
              <a:t>	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1   3 bedroom House Trailer		</a:t>
            </a:r>
            <a:r>
              <a:rPr lang="en-US" sz="3200" smtClean="0">
                <a:solidFill>
                  <a:srgbClr val="00FF00"/>
                </a:solidFill>
              </a:rPr>
              <a:t>1     NSO house rental</a:t>
            </a:r>
            <a:endParaRPr lang="en-US" sz="320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10,000 sq ft storage rented</a:t>
            </a:r>
          </a:p>
          <a:p>
            <a:pPr marL="1060450" indent="-742950">
              <a:buFont typeface="Gill Sans" pitchFamily="127" charset="0"/>
              <a:buNone/>
            </a:pPr>
            <a:endParaRPr lang="en-US" sz="4400" smtClean="0">
              <a:solidFill>
                <a:srgbClr val="FFFF00"/>
              </a:solidFill>
            </a:endParaRPr>
          </a:p>
        </p:txBody>
      </p:sp>
      <p:sp>
        <p:nvSpPr>
          <p:cNvPr id="29699" name="Rectangle 1027"/>
          <p:cNvSpPr>
            <a:spLocks noChangeArrowheads="1"/>
          </p:cNvSpPr>
          <p:nvPr/>
        </p:nvSpPr>
        <p:spPr bwMode="auto">
          <a:xfrm>
            <a:off x="14000163" y="6200775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22002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smtClean="0"/>
              <a:t>Apache Point Observatory Staff</a:t>
            </a:r>
            <a:r>
              <a:rPr lang="en-US" sz="6000" smtClean="0"/>
              <a:t> </a:t>
            </a:r>
            <a:br>
              <a:rPr lang="en-US" sz="6000" smtClean="0"/>
            </a:br>
            <a:r>
              <a:rPr lang="en-US" sz="2800" smtClean="0">
                <a:solidFill>
                  <a:srgbClr val="FFFF00"/>
                </a:solidFill>
              </a:rPr>
              <a:t>Now</a:t>
            </a:r>
            <a:r>
              <a:rPr lang="en-US" sz="2800" smtClean="0"/>
              <a:t> and </a:t>
            </a:r>
            <a:r>
              <a:rPr lang="en-US" sz="2800" smtClean="0">
                <a:solidFill>
                  <a:srgbClr val="00FF00"/>
                </a:solidFill>
              </a:rPr>
              <a:t>Then</a:t>
            </a:r>
            <a:r>
              <a:rPr lang="en-US" sz="2000" smtClean="0">
                <a:solidFill>
                  <a:srgbClr val="00FF00"/>
                </a:solidFill>
              </a:rPr>
              <a:t/>
            </a:r>
            <a:br>
              <a:rPr lang="en-US" sz="2000" smtClean="0">
                <a:solidFill>
                  <a:srgbClr val="00FF00"/>
                </a:solidFill>
              </a:rPr>
            </a:br>
            <a:r>
              <a:rPr lang="en-US" sz="2000" smtClean="0"/>
              <a:t>(does not include ARC/SDSS institutional support)</a:t>
            </a:r>
            <a:r>
              <a:rPr lang="en-US" sz="6000" smtClean="0">
                <a:solidFill>
                  <a:srgbClr val="FFFF00"/>
                </a:solidFill>
              </a:rPr>
              <a:t/>
            </a:r>
            <a:br>
              <a:rPr lang="en-US" sz="6000" smtClean="0">
                <a:solidFill>
                  <a:srgbClr val="FFFF00"/>
                </a:solidFill>
              </a:rPr>
            </a:br>
            <a:r>
              <a:rPr lang="en-US" sz="6000" smtClean="0">
                <a:solidFill>
                  <a:srgbClr val="FFFF00"/>
                </a:solidFill>
              </a:rPr>
              <a:t/>
            </a:r>
            <a:br>
              <a:rPr lang="en-US" sz="6000" smtClean="0">
                <a:solidFill>
                  <a:srgbClr val="FFFF00"/>
                </a:solidFill>
              </a:rPr>
            </a:br>
            <a:r>
              <a:rPr lang="en-US" sz="3200" smtClean="0">
                <a:solidFill>
                  <a:srgbClr val="FFFF00"/>
                </a:solidFill>
              </a:rPr>
              <a:t/>
            </a:r>
            <a:br>
              <a:rPr lang="en-US" sz="3200" smtClean="0">
                <a:solidFill>
                  <a:srgbClr val="FFFF00"/>
                </a:solidFill>
              </a:rPr>
            </a:br>
            <a:r>
              <a:rPr lang="en-US" sz="6000" smtClean="0">
                <a:solidFill>
                  <a:srgbClr val="FFFF00"/>
                </a:solidFill>
              </a:rPr>
              <a:t/>
            </a:r>
            <a:br>
              <a:rPr lang="en-US" sz="6000" smtClean="0">
                <a:solidFill>
                  <a:srgbClr val="FFFF00"/>
                </a:solidFill>
              </a:rPr>
            </a:br>
            <a:endParaRPr lang="en-US" sz="6000" smtClean="0">
              <a:solidFill>
                <a:srgbClr val="FFFF00"/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590800"/>
            <a:ext cx="11703050" cy="7391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60450" indent="-742950">
              <a:buFont typeface="Gill Sans" pitchFamily="127" charset="0"/>
              <a:buNone/>
            </a:pPr>
            <a:r>
              <a:rPr lang="en-US" sz="5400" u="sng" dirty="0" smtClean="0">
                <a:solidFill>
                  <a:srgbClr val="FFFF00"/>
                </a:solidFill>
              </a:rPr>
              <a:t>May 2014	</a:t>
            </a:r>
            <a:r>
              <a:rPr lang="en-US" sz="5400" u="sng" dirty="0" smtClean="0">
                <a:solidFill>
                  <a:srgbClr val="FF0000"/>
                </a:solidFill>
              </a:rPr>
              <a:t>				</a:t>
            </a:r>
            <a:r>
              <a:rPr lang="en-US" sz="5400" u="sng" dirty="0" smtClean="0">
                <a:solidFill>
                  <a:srgbClr val="00FF00"/>
                </a:solidFill>
              </a:rPr>
              <a:t>May 1994</a:t>
            </a:r>
            <a:endParaRPr lang="en-US" dirty="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3  Administration				</a:t>
            </a:r>
            <a:r>
              <a:rPr lang="en-US" dirty="0" smtClean="0">
                <a:solidFill>
                  <a:srgbClr val="00FF00"/>
                </a:solidFill>
              </a:rPr>
              <a:t>2  Administration</a:t>
            </a:r>
            <a:endParaRPr lang="en-US" dirty="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2  Programming - IT			</a:t>
            </a:r>
            <a:r>
              <a:rPr lang="en-US" dirty="0" smtClean="0">
                <a:solidFill>
                  <a:srgbClr val="00FF00"/>
                </a:solidFill>
              </a:rPr>
              <a:t>1 Programming -IT</a:t>
            </a:r>
            <a:endParaRPr lang="en-US" dirty="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6  Engineering					</a:t>
            </a:r>
            <a:r>
              <a:rPr lang="en-US" dirty="0" smtClean="0">
                <a:solidFill>
                  <a:srgbClr val="00FF00"/>
                </a:solidFill>
              </a:rPr>
              <a:t>1  Engineering</a:t>
            </a:r>
            <a:endParaRPr lang="en-US" dirty="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4  Technicians					</a:t>
            </a:r>
            <a:r>
              <a:rPr lang="en-US" dirty="0" smtClean="0">
                <a:solidFill>
                  <a:srgbClr val="00FF00"/>
                </a:solidFill>
              </a:rPr>
              <a:t>1  Observer</a:t>
            </a:r>
            <a:endParaRPr lang="en-US" dirty="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mtClean="0">
                <a:solidFill>
                  <a:srgbClr val="FFFF00"/>
                </a:solidFill>
              </a:rPr>
              <a:t>14  Observers </a:t>
            </a:r>
            <a:r>
              <a:rPr lang="en-US" sz="4000" smtClean="0">
                <a:solidFill>
                  <a:srgbClr val="FFFF00"/>
                </a:solidFill>
              </a:rPr>
              <a:t>(8 PhD’s ) 		</a:t>
            </a:r>
            <a:r>
              <a:rPr lang="en-US" sz="4000" smtClean="0">
                <a:solidFill>
                  <a:srgbClr val="00FF00"/>
                </a:solidFill>
              </a:rPr>
              <a:t>5  Total Staff</a:t>
            </a:r>
            <a:r>
              <a:rPr lang="en-US" sz="4000" smtClean="0">
                <a:solidFill>
                  <a:srgbClr val="FFFF00"/>
                </a:solidFill>
              </a:rPr>
              <a:t> 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29  Total staff (includes SDSS)</a:t>
            </a:r>
          </a:p>
          <a:p>
            <a:pPr marL="1060450" indent="-742950">
              <a:buFont typeface="Gill Sans" pitchFamily="127" charset="0"/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    29 	          Includes SDSS staff  </a:t>
            </a:r>
            <a:endParaRPr lang="en-US" dirty="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393700" y="127000"/>
            <a:ext cx="78613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889000"/>
            <a:endParaRPr lang="en-US">
              <a:solidFill>
                <a:srgbClr val="FDFF01"/>
              </a:solidFill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0" y="8686800"/>
            <a:ext cx="8610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889000"/>
            <a:r>
              <a:rPr lang="en-US" dirty="0">
                <a:solidFill>
                  <a:srgbClr val="FDFF01"/>
                </a:solidFill>
              </a:rPr>
              <a:t>The ARC 3.5 Meter Telescope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11703050" cy="11334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smtClean="0">
                <a:solidFill>
                  <a:srgbClr val="FFFF00"/>
                </a:solidFill>
              </a:rPr>
              <a:t>ARC 3.5m Telescope    </a:t>
            </a:r>
            <a:br>
              <a:rPr lang="en-US" sz="48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Now and </a:t>
            </a:r>
            <a:r>
              <a:rPr lang="en-US" sz="4000" smtClean="0">
                <a:solidFill>
                  <a:srgbClr val="00FF00"/>
                </a:solidFill>
              </a:rPr>
              <a:t>Then</a:t>
            </a:r>
            <a:r>
              <a:rPr lang="en-US" sz="4000" smtClean="0">
                <a:solidFill>
                  <a:srgbClr val="FFFF00"/>
                </a:solidFill>
              </a:rPr>
              <a:t> </a:t>
            </a:r>
            <a:r>
              <a:rPr lang="en-US" sz="6000" smtClean="0">
                <a:solidFill>
                  <a:srgbClr val="FFFF00"/>
                </a:solidFill>
              </a:rPr>
              <a:t/>
            </a:r>
            <a:br>
              <a:rPr lang="en-US" sz="6000" smtClean="0">
                <a:solidFill>
                  <a:srgbClr val="FFFF00"/>
                </a:solidFill>
              </a:rPr>
            </a:br>
            <a:r>
              <a:rPr lang="en-US" sz="3200" smtClean="0">
                <a:solidFill>
                  <a:srgbClr val="FFFF00"/>
                </a:solidFill>
              </a:rPr>
              <a:t/>
            </a:r>
            <a:br>
              <a:rPr lang="en-US" sz="3200" smtClean="0">
                <a:solidFill>
                  <a:srgbClr val="FFFF00"/>
                </a:solidFill>
              </a:rPr>
            </a:br>
            <a:r>
              <a:rPr lang="en-US" sz="6000" smtClean="0">
                <a:solidFill>
                  <a:srgbClr val="FFFF00"/>
                </a:solidFill>
              </a:rPr>
              <a:t/>
            </a:r>
            <a:br>
              <a:rPr lang="en-US" sz="6000" smtClean="0">
                <a:solidFill>
                  <a:srgbClr val="FFFF00"/>
                </a:solidFill>
              </a:rPr>
            </a:br>
            <a:endParaRPr lang="en-US" sz="6000" smtClean="0">
              <a:solidFill>
                <a:srgbClr val="FFFF00"/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 bwMode="auto">
          <a:xfrm>
            <a:off x="0" y="1524000"/>
            <a:ext cx="13004800" cy="8229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0000"/>
                </a:solidFill>
              </a:rPr>
              <a:t>      </a:t>
            </a:r>
            <a:r>
              <a:rPr lang="en-US" sz="3200" u="sng" smtClean="0">
                <a:solidFill>
                  <a:srgbClr val="FFFF00"/>
                </a:solidFill>
              </a:rPr>
              <a:t>Last Year (2013)</a:t>
            </a:r>
            <a:r>
              <a:rPr lang="en-US" sz="3200" u="sng" smtClean="0">
                <a:solidFill>
                  <a:srgbClr val="FF0000"/>
                </a:solidFill>
              </a:rPr>
              <a:t>				</a:t>
            </a:r>
            <a:r>
              <a:rPr lang="en-US" sz="3200" u="sng" smtClean="0">
                <a:solidFill>
                  <a:srgbClr val="00FF00"/>
                </a:solidFill>
              </a:rPr>
              <a:t>First Year of Operation (94/95)</a:t>
            </a:r>
            <a:endParaRPr lang="en-US" sz="2400" smtClean="0">
              <a:solidFill>
                <a:srgbClr val="00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			</a:t>
            </a:r>
            <a:r>
              <a:rPr lang="en-US" sz="2800" smtClean="0">
                <a:solidFill>
                  <a:srgbClr val="FF0000"/>
                </a:solidFill>
              </a:rPr>
              <a:t>Observing hours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      Scheduled :    4047 hours						</a:t>
            </a:r>
            <a:r>
              <a:rPr lang="en-US" sz="2400" smtClean="0">
                <a:solidFill>
                  <a:srgbClr val="00FF00"/>
                </a:solidFill>
              </a:rPr>
              <a:t>2850 hours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      Observed :     2796 hours						</a:t>
            </a:r>
            <a:r>
              <a:rPr lang="en-US" sz="2400" smtClean="0">
                <a:solidFill>
                  <a:srgbClr val="00FF00"/>
                </a:solidFill>
              </a:rPr>
              <a:t>1585 hours</a:t>
            </a:r>
            <a:endParaRPr lang="en-US" sz="240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      Equip loss  :       29 hours						 </a:t>
            </a:r>
            <a:r>
              <a:rPr lang="en-US" sz="2400" smtClean="0">
                <a:solidFill>
                  <a:srgbClr val="00FF00"/>
                </a:solidFill>
              </a:rPr>
              <a:t>275 hours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      Engineering :   310 hours						 </a:t>
            </a:r>
            <a:r>
              <a:rPr lang="en-US" sz="2400" smtClean="0">
                <a:solidFill>
                  <a:srgbClr val="00FF00"/>
                </a:solidFill>
              </a:rPr>
              <a:t>395 hours</a:t>
            </a:r>
            <a:endParaRPr lang="en-US" sz="240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			</a:t>
            </a:r>
            <a:r>
              <a:rPr lang="en-US" sz="2800" smtClean="0">
                <a:solidFill>
                  <a:srgbClr val="FF0000"/>
                </a:solidFill>
              </a:rPr>
              <a:t>Instrument Suite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DIS, ARCES, SPICam, NICFPS, Agile, TSpec, GIFS		       </a:t>
            </a:r>
            <a:r>
              <a:rPr lang="en-US" sz="2400" smtClean="0">
                <a:solidFill>
                  <a:srgbClr val="00FF00"/>
                </a:solidFill>
              </a:rPr>
              <a:t>DSC, GRIM, DIS*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(ARCTIC in Development)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+ 4 guide cameras, wavefront sensor, engineering camera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and APOLLO	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			</a:t>
            </a:r>
            <a:endParaRPr lang="en-US" sz="1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85800" y="0"/>
            <a:ext cx="11703050" cy="1133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800" smtClean="0">
                <a:solidFill>
                  <a:srgbClr val="FFFF00"/>
                </a:solidFill>
              </a:rPr>
              <a:t>ARC 3.5m Telescope (2)     </a:t>
            </a:r>
            <a:br>
              <a:rPr lang="en-US" sz="48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Now and </a:t>
            </a:r>
            <a:r>
              <a:rPr lang="en-US" sz="4000" smtClean="0">
                <a:solidFill>
                  <a:srgbClr val="00FF00"/>
                </a:solidFill>
              </a:rPr>
              <a:t>Then </a:t>
            </a:r>
            <a:r>
              <a:rPr lang="en-US" sz="4800" smtClean="0">
                <a:solidFill>
                  <a:srgbClr val="FFFF00"/>
                </a:solidFill>
              </a:rPr>
              <a:t> </a:t>
            </a:r>
            <a:r>
              <a:rPr lang="en-US" sz="6000" smtClean="0">
                <a:solidFill>
                  <a:srgbClr val="FFFF00"/>
                </a:solidFill>
              </a:rPr>
              <a:t/>
            </a:r>
            <a:br>
              <a:rPr lang="en-US" sz="6000" smtClean="0">
                <a:solidFill>
                  <a:srgbClr val="FFFF00"/>
                </a:solidFill>
              </a:rPr>
            </a:br>
            <a:r>
              <a:rPr lang="en-US" sz="3200" smtClean="0">
                <a:solidFill>
                  <a:srgbClr val="FFFF00"/>
                </a:solidFill>
              </a:rPr>
              <a:t/>
            </a:r>
            <a:br>
              <a:rPr lang="en-US" sz="3200" smtClean="0">
                <a:solidFill>
                  <a:srgbClr val="FFFF00"/>
                </a:solidFill>
              </a:rPr>
            </a:br>
            <a:r>
              <a:rPr lang="en-US" sz="6000" smtClean="0">
                <a:solidFill>
                  <a:srgbClr val="FFFF00"/>
                </a:solidFill>
              </a:rPr>
              <a:t/>
            </a:r>
            <a:br>
              <a:rPr lang="en-US" sz="6000" smtClean="0">
                <a:solidFill>
                  <a:srgbClr val="FFFF00"/>
                </a:solidFill>
              </a:rPr>
            </a:br>
            <a:endParaRPr lang="en-US" sz="6000" smtClean="0">
              <a:solidFill>
                <a:srgbClr val="FFFF00"/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524000"/>
            <a:ext cx="13004800" cy="822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0000"/>
                </a:solidFill>
              </a:rPr>
              <a:t>      </a:t>
            </a:r>
            <a:r>
              <a:rPr lang="en-US" sz="3200" u="sng" smtClean="0">
                <a:solidFill>
                  <a:srgbClr val="FFFF00"/>
                </a:solidFill>
              </a:rPr>
              <a:t>Last Year (2013)</a:t>
            </a:r>
            <a:r>
              <a:rPr lang="en-US" sz="3200" smtClean="0">
                <a:solidFill>
                  <a:srgbClr val="FF0000"/>
                </a:solidFill>
              </a:rPr>
              <a:t>		                  </a:t>
            </a:r>
            <a:r>
              <a:rPr lang="en-US" sz="3200" u="sng" smtClean="0">
                <a:solidFill>
                  <a:srgbClr val="00FF00"/>
                </a:solidFill>
              </a:rPr>
              <a:t>First Year of Operation (94/95)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					</a:t>
            </a:r>
            <a:r>
              <a:rPr lang="en-US" sz="3200" smtClean="0">
                <a:solidFill>
                  <a:srgbClr val="FF0000"/>
                </a:solidFill>
              </a:rPr>
              <a:t>Image Quality</a:t>
            </a:r>
            <a:endParaRPr lang="en-US" sz="2400" smtClean="0">
              <a:solidFill>
                <a:srgbClr val="FF00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Visible : 	Median 1.1” Best 0.6”				</a:t>
            </a:r>
            <a:r>
              <a:rPr lang="en-US" sz="2800" smtClean="0">
                <a:solidFill>
                  <a:srgbClr val="00FF00"/>
                </a:solidFill>
              </a:rPr>
              <a:t>Median  1.7”  Best 1.1”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NIR	:	Median 1.0” Best 0.5”				</a:t>
            </a:r>
            <a:r>
              <a:rPr lang="en-US" sz="2800" smtClean="0">
                <a:solidFill>
                  <a:srgbClr val="00FF00"/>
                </a:solidFill>
              </a:rPr>
              <a:t>Median  1.4”  Best 0.9”</a:t>
            </a:r>
            <a:endParaRPr lang="en-US" sz="280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			</a:t>
            </a:r>
            <a:r>
              <a:rPr lang="en-US" sz="2800" smtClean="0">
                <a:solidFill>
                  <a:srgbClr val="FF0000"/>
                </a:solidFill>
              </a:rPr>
              <a:t>      </a:t>
            </a:r>
            <a:r>
              <a:rPr lang="en-US" sz="3200" smtClean="0">
                <a:solidFill>
                  <a:srgbClr val="FF0000"/>
                </a:solidFill>
              </a:rPr>
              <a:t>3.5m Staff    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   8.5 FTE  + 1.5 external						</a:t>
            </a:r>
            <a:r>
              <a:rPr lang="en-US" sz="2400" smtClean="0">
                <a:solidFill>
                  <a:srgbClr val="00FF00"/>
                </a:solidFill>
              </a:rPr>
              <a:t>7 FTEs  + 2 external</a:t>
            </a:r>
            <a:r>
              <a:rPr lang="en-US" sz="2400" smtClean="0">
                <a:solidFill>
                  <a:srgbClr val="FFFF00"/>
                </a:solidFill>
              </a:rPr>
              <a:t>		</a:t>
            </a:r>
            <a:r>
              <a:rPr lang="en-US" sz="1800" smtClean="0">
                <a:solidFill>
                  <a:srgbClr val="FF0000"/>
                </a:solidFill>
              </a:rPr>
              <a:t>		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			</a:t>
            </a:r>
            <a:r>
              <a:rPr lang="en-US" sz="2400" smtClean="0">
                <a:solidFill>
                  <a:srgbClr val="FF0000"/>
                </a:solidFill>
              </a:rPr>
              <a:t>              </a:t>
            </a:r>
            <a:r>
              <a:rPr lang="en-US" sz="3200" smtClean="0">
                <a:solidFill>
                  <a:srgbClr val="FF0000"/>
                </a:solidFill>
              </a:rPr>
              <a:t>Operations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3200" smtClean="0">
                <a:solidFill>
                  <a:srgbClr val="FF0000"/>
                </a:solidFill>
              </a:rPr>
              <a:t>Budget  </a:t>
            </a:r>
            <a:r>
              <a:rPr lang="en-US" sz="2400" smtClean="0">
                <a:solidFill>
                  <a:srgbClr val="FF0000"/>
                </a:solidFill>
              </a:rPr>
              <a:t>(2014 Dollars)   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400" smtClean="0">
                <a:solidFill>
                  <a:srgbClr val="FFFF00"/>
                </a:solidFill>
              </a:rPr>
              <a:t>		</a:t>
            </a:r>
            <a:r>
              <a:rPr lang="en-US" sz="2800" smtClean="0">
                <a:solidFill>
                  <a:srgbClr val="FFFF00"/>
                </a:solidFill>
              </a:rPr>
              <a:t>$1,160,000 					   	  </a:t>
            </a:r>
            <a:r>
              <a:rPr lang="en-US" sz="2800" smtClean="0">
                <a:solidFill>
                  <a:srgbClr val="00FF00"/>
                </a:solidFill>
              </a:rPr>
              <a:t>$656,707</a:t>
            </a:r>
            <a:endParaRPr lang="en-US" sz="2800" smtClean="0">
              <a:solidFill>
                <a:srgbClr val="FF00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0000"/>
                </a:solidFill>
              </a:rPr>
              <a:t>		</a:t>
            </a:r>
            <a:r>
              <a:rPr lang="en-US" sz="2800" smtClean="0">
                <a:solidFill>
                  <a:srgbClr val="FFFF00"/>
                </a:solidFill>
              </a:rPr>
              <a:t>($415 per  Obs Hour)		                    </a:t>
            </a:r>
            <a:r>
              <a:rPr lang="en-US" sz="2800" smtClean="0">
                <a:solidFill>
                  <a:srgbClr val="00FF00"/>
                </a:solidFill>
              </a:rPr>
              <a:t>($416 per Obs Hour)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1703050" cy="21240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smtClean="0">
                <a:solidFill>
                  <a:srgbClr val="FFFF00"/>
                </a:solidFill>
              </a:rPr>
              <a:t>ARC 3.5m Telescope Staff</a:t>
            </a:r>
            <a:endParaRPr lang="en-US" sz="3600" smtClean="0">
              <a:solidFill>
                <a:srgbClr val="FFFF00"/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 bwMode="auto">
          <a:xfrm>
            <a:off x="635000" y="1676400"/>
            <a:ext cx="10998200" cy="7239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60450" indent="-742950">
              <a:buFont typeface="Gill Sans" pitchFamily="127" charset="0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Mark </a:t>
            </a:r>
            <a:r>
              <a:rPr lang="en-US" sz="3200" dirty="0" err="1" smtClean="0">
                <a:solidFill>
                  <a:srgbClr val="FFFF00"/>
                </a:solidFill>
              </a:rPr>
              <a:t>Klaene</a:t>
            </a:r>
            <a:r>
              <a:rPr lang="en-US" sz="3200" dirty="0" smtClean="0">
                <a:solidFill>
                  <a:srgbClr val="FFFF00"/>
                </a:solidFill>
              </a:rPr>
              <a:t> – APO Site Manager                                  Bill </a:t>
            </a:r>
            <a:r>
              <a:rPr lang="en-US" sz="3200" dirty="0" err="1" smtClean="0">
                <a:solidFill>
                  <a:srgbClr val="FFFF00"/>
                </a:solidFill>
              </a:rPr>
              <a:t>Ketzeback</a:t>
            </a:r>
            <a:r>
              <a:rPr lang="en-US" sz="3200" dirty="0" smtClean="0">
                <a:solidFill>
                  <a:srgbClr val="FFFF00"/>
                </a:solidFill>
              </a:rPr>
              <a:t> – 3.5m Chief Telescope Engineer   	 Gretchen Van </a:t>
            </a:r>
            <a:r>
              <a:rPr lang="en-US" sz="3200" dirty="0" err="1" smtClean="0">
                <a:solidFill>
                  <a:srgbClr val="FFFF00"/>
                </a:solidFill>
              </a:rPr>
              <a:t>Doren</a:t>
            </a:r>
            <a:r>
              <a:rPr lang="en-US" sz="3200" dirty="0" smtClean="0">
                <a:solidFill>
                  <a:srgbClr val="FFFF00"/>
                </a:solidFill>
              </a:rPr>
              <a:t> – Program Manager 			 Fritz Stauffer, Jon </a:t>
            </a:r>
            <a:r>
              <a:rPr lang="en-US" sz="3200" dirty="0" err="1" smtClean="0">
                <a:solidFill>
                  <a:srgbClr val="FFFF00"/>
                </a:solidFill>
              </a:rPr>
              <a:t>Brinkmann</a:t>
            </a:r>
            <a:r>
              <a:rPr lang="en-US" sz="3200" dirty="0" smtClean="0">
                <a:solidFill>
                  <a:srgbClr val="FFFF00"/>
                </a:solidFill>
              </a:rPr>
              <a:t> – Software Engineers	    Ed Leon – Electronics Technologist  				  Ben Harris – Facilities Supervisor			      Russet McMillan – 3.5m Night Ops Mgr, Telescope   	Scheduler								  Jack </a:t>
            </a:r>
            <a:r>
              <a:rPr lang="en-US" sz="3200" dirty="0" err="1" smtClean="0">
                <a:solidFill>
                  <a:srgbClr val="FFFF00"/>
                </a:solidFill>
              </a:rPr>
              <a:t>Dembicky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Alaina</a:t>
            </a:r>
            <a:r>
              <a:rPr lang="en-US" sz="3200" dirty="0" smtClean="0">
                <a:solidFill>
                  <a:srgbClr val="FFFF00"/>
                </a:solidFill>
              </a:rPr>
              <a:t> Bradley, </a:t>
            </a:r>
            <a:r>
              <a:rPr lang="en-US" sz="3200" dirty="0" err="1" smtClean="0">
                <a:solidFill>
                  <a:srgbClr val="FFFF00"/>
                </a:solidFill>
              </a:rPr>
              <a:t>Alysha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Shugart</a:t>
            </a:r>
            <a:r>
              <a:rPr lang="en-US" sz="3200" dirty="0" smtClean="0">
                <a:solidFill>
                  <a:srgbClr val="FFFF00"/>
                </a:solidFill>
              </a:rPr>
              <a:t>                  	– Observing Specialists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Remote (at U. Washington)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Russell Owen, </a:t>
            </a:r>
            <a:r>
              <a:rPr lang="en-US" sz="3200" dirty="0" err="1" smtClean="0">
                <a:solidFill>
                  <a:srgbClr val="FFFF00"/>
                </a:solidFill>
              </a:rPr>
              <a:t>Conor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Sayres</a:t>
            </a:r>
            <a:r>
              <a:rPr lang="en-US" sz="3200" dirty="0" smtClean="0">
                <a:solidFill>
                  <a:srgbClr val="FFFF00"/>
                </a:solidFill>
              </a:rPr>
              <a:t> – Software Engineers       Nick MacDonald, Joe </a:t>
            </a:r>
            <a:r>
              <a:rPr lang="en-US" sz="3200" dirty="0" err="1" smtClean="0">
                <a:solidFill>
                  <a:srgbClr val="FFFF00"/>
                </a:solidFill>
              </a:rPr>
              <a:t>Huehnerhoff</a:t>
            </a:r>
            <a:r>
              <a:rPr lang="en-US" sz="3200" dirty="0" smtClean="0">
                <a:solidFill>
                  <a:srgbClr val="FFFF00"/>
                </a:solidFill>
              </a:rPr>
              <a:t> – Mechanical Engineers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14000163" y="10388600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1703050" cy="21240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smtClean="0">
                <a:solidFill>
                  <a:srgbClr val="FFFF00"/>
                </a:solidFill>
              </a:rPr>
              <a:t>ARC 3.5m Telescope Improvements</a:t>
            </a:r>
            <a:r>
              <a:rPr lang="en-US" sz="36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752600"/>
            <a:ext cx="10998200" cy="7239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chemeClr val="hlink"/>
                </a:solidFill>
              </a:rPr>
              <a:t>There have been numerous improvements and additions over the past two decades. See poster in back of room for details!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Major improvement projects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		</a:t>
            </a:r>
            <a:r>
              <a:rPr lang="en-US" sz="2800" smtClean="0">
                <a:solidFill>
                  <a:srgbClr val="FFFF00"/>
                </a:solidFill>
              </a:rPr>
              <a:t>New Graphical Telescope User Interface  (TUI) 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Modern  Axis Control System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New Direct Drive Motors on all axes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New  Mirror  Support, Control and Actuators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New Light Baffles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New Top End Assembly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	New Telescope Control System software (in progress)</a:t>
            </a:r>
          </a:p>
          <a:p>
            <a:pPr marL="1060450" indent="-742950">
              <a:buFont typeface="Gill Sans" pitchFamily="127" charset="0"/>
              <a:buNone/>
            </a:pPr>
            <a:endParaRPr lang="en-US" sz="320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endParaRPr lang="en-US" sz="3200" smtClean="0">
              <a:solidFill>
                <a:srgbClr val="FF00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endParaRPr lang="en-US" sz="320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41987" name="Rectangle 1027"/>
          <p:cNvSpPr>
            <a:spLocks noChangeArrowheads="1"/>
          </p:cNvSpPr>
          <p:nvPr/>
        </p:nvSpPr>
        <p:spPr bwMode="auto">
          <a:xfrm>
            <a:off x="14000163" y="10388600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1703050" cy="21240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smtClean="0">
                <a:solidFill>
                  <a:srgbClr val="FFFF00"/>
                </a:solidFill>
              </a:rPr>
              <a:t>ARC 3.5m Instruments</a:t>
            </a:r>
            <a:endParaRPr lang="en-US" sz="3600" smtClean="0">
              <a:solidFill>
                <a:srgbClr val="FFFF00"/>
              </a:solidFill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 bwMode="auto">
          <a:xfrm>
            <a:off x="635000" y="1676400"/>
            <a:ext cx="10998200" cy="7239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	</a:t>
            </a:r>
            <a:r>
              <a:rPr lang="en-US" sz="2800" smtClean="0">
                <a:solidFill>
                  <a:srgbClr val="FFFF00"/>
                </a:solidFill>
              </a:rPr>
              <a:t>Dual Imaging Spectrograph (DIS, Princeton, Jim Gunn)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ARC Echelle Spectrograph (ARCES, Chicago, Don York)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Optical Imaging Camera (SPICam, Washington, Chris Stubbs)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NIR Imaging Camera (NICFPS, Colorado, John Bally)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High Speed Imaging Camera (Agile, Washington, Anjum Mukadam)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Triplespec NIR Spectrograph (TSpec, Virginia, Mike Skrutskie) 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	Goddard Integral Field Spectrograph (GIFS, NASA/GSFC, Bruce Woodgate/Michael McElwain)</a:t>
            </a:r>
          </a:p>
          <a:p>
            <a:pPr marL="1060450" indent="-742950">
              <a:buFont typeface="Gill Sans" pitchFamily="127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	</a:t>
            </a:r>
            <a:r>
              <a:rPr lang="en-US" sz="2800" smtClean="0">
                <a:solidFill>
                  <a:srgbClr val="FFFF00"/>
                </a:solidFill>
              </a:rPr>
              <a:t>ARC Telescope Imaging Camera under development (ARCTIC, APO, Joe Huehnerhoff/Bill Ketzeback)</a:t>
            </a:r>
          </a:p>
          <a:p>
            <a:pPr marL="1060450" indent="-742950">
              <a:buFont typeface="Gill Sans" pitchFamily="127" charset="0"/>
              <a:buNone/>
            </a:pPr>
            <a:endParaRPr lang="en-US" sz="3200" smtClean="0">
              <a:solidFill>
                <a:srgbClr val="FF00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endParaRPr lang="en-US" sz="3200" smtClean="0">
              <a:solidFill>
                <a:srgbClr val="FFFF00"/>
              </a:solidFill>
            </a:endParaRPr>
          </a:p>
          <a:p>
            <a:pPr marL="1060450" indent="-742950">
              <a:buFont typeface="Gill Sans" pitchFamily="127" charset="0"/>
              <a:buNone/>
            </a:pP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44035" name="Rectangle 1027"/>
          <p:cNvSpPr>
            <a:spLocks noChangeArrowheads="1"/>
          </p:cNvSpPr>
          <p:nvPr/>
        </p:nvSpPr>
        <p:spPr bwMode="auto">
          <a:xfrm>
            <a:off x="14000163" y="10388600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Pages>0</Pages>
  <Words>908</Words>
  <Characters>0</Characters>
  <Application>Microsoft Macintosh PowerPoint</Application>
  <PresentationFormat>Custom</PresentationFormat>
  <Lines>0</Lines>
  <Paragraphs>90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</vt:lpstr>
      <vt:lpstr>Title, Bullets &amp; Photo</vt:lpstr>
      <vt:lpstr>Slide 1</vt:lpstr>
      <vt:lpstr>Apache Point Observatory  Now and Then </vt:lpstr>
      <vt:lpstr>Apache Point Observatory Staff  Now and Then (does not include ARC/SDSS institutional support)    </vt:lpstr>
      <vt:lpstr>Slide 4</vt:lpstr>
      <vt:lpstr>ARC 3.5m Telescope     Now and Then    </vt:lpstr>
      <vt:lpstr>ARC 3.5m Telescope (2)      Now and Then     </vt:lpstr>
      <vt:lpstr>ARC 3.5m Telescope Staff</vt:lpstr>
      <vt:lpstr>ARC 3.5m Telescope Improvements </vt:lpstr>
      <vt:lpstr>ARC 3.5m Instruments</vt:lpstr>
      <vt:lpstr>ARC Small Aperture Telescope (ARCSAT, 0.5m)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Point Observatory &amp; The Sloan Digital Sky Surveys</dc:title>
  <dc:subject/>
  <dc:creator/>
  <cp:keywords/>
  <dc:description/>
  <cp:lastModifiedBy>Gretchen Van Doren</cp:lastModifiedBy>
  <cp:revision>79</cp:revision>
  <dcterms:created xsi:type="dcterms:W3CDTF">2014-06-26T16:56:58Z</dcterms:created>
  <dcterms:modified xsi:type="dcterms:W3CDTF">2014-06-26T17:13:27Z</dcterms:modified>
</cp:coreProperties>
</file>