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64" r:id="rId7"/>
    <p:sldId id="266" r:id="rId8"/>
    <p:sldId id="277" r:id="rId9"/>
    <p:sldId id="269" r:id="rId10"/>
    <p:sldId id="273" r:id="rId11"/>
    <p:sldId id="281" r:id="rId12"/>
    <p:sldId id="275" r:id="rId13"/>
    <p:sldId id="274" r:id="rId14"/>
    <p:sldId id="278" r:id="rId15"/>
    <p:sldId id="276" r:id="rId16"/>
    <p:sldId id="280" r:id="rId17"/>
    <p:sldId id="260" r:id="rId18"/>
    <p:sldId id="282" r:id="rId19"/>
    <p:sldId id="283" r:id="rId20"/>
    <p:sldId id="272" r:id="rId21"/>
    <p:sldId id="261" r:id="rId22"/>
    <p:sldId id="262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14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8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9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9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7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7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6215-8A55-AE41-A782-DDEC8E889ABF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A64D-CE77-DF47-839B-21FF210F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APO and Diffuse Interstellar Bands 1982-2014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Donald G. York</a:t>
            </a:r>
            <a:br>
              <a:rPr lang="en-US" dirty="0" smtClean="0"/>
            </a:br>
            <a:r>
              <a:rPr lang="en-US" dirty="0" smtClean="0"/>
              <a:t>University of Chicago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3513"/>
            <a:ext cx="6400800" cy="1752600"/>
          </a:xfrm>
        </p:spPr>
        <p:txBody>
          <a:bodyPr/>
          <a:lstStyle/>
          <a:p>
            <a:r>
              <a:rPr lang="en-US" dirty="0" smtClean="0"/>
              <a:t>APO 20</a:t>
            </a:r>
            <a:r>
              <a:rPr lang="en-US" baseline="30000" dirty="0" smtClean="0"/>
              <a:t>th </a:t>
            </a:r>
            <a:r>
              <a:rPr lang="en-US" dirty="0" smtClean="0"/>
              <a:t> (30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?) reunion</a:t>
            </a:r>
          </a:p>
          <a:p>
            <a:r>
              <a:rPr lang="en-US" dirty="0" smtClean="0"/>
              <a:t>May 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2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B.Demo.II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863" y="-4131195"/>
            <a:ext cx="11311466" cy="16852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600" y="3149600"/>
            <a:ext cx="2758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Ticks: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Red: HD 183143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Green: HD 204827</a:t>
            </a:r>
          </a:p>
          <a:p>
            <a:r>
              <a:rPr lang="en-US" sz="2400" dirty="0" smtClean="0"/>
              <a:t>Black: Common DIBs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3600" y="-626533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reddened stars, 54 DIBs in 200A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16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1016000"/>
            <a:ext cx="55880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key to identification lies in laboratory matching of spectra. (This has been tried since the time of Herzberg with no success.)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Observations of DIB profiles. This is what we can do.</a:t>
            </a:r>
          </a:p>
          <a:p>
            <a:endParaRPr lang="en-US" sz="2800" dirty="0"/>
          </a:p>
          <a:p>
            <a:r>
              <a:rPr lang="en-US" sz="2800" dirty="0" smtClean="0"/>
              <a:t>Two stories: a unique star in a nebula</a:t>
            </a:r>
          </a:p>
          <a:p>
            <a:endParaRPr lang="en-US" sz="2800" dirty="0"/>
          </a:p>
          <a:p>
            <a:r>
              <a:rPr lang="en-US" sz="2800" dirty="0" smtClean="0"/>
              <a:t>And the recent Supernova 2014J in M82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67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599"/>
            <a:ext cx="9074727" cy="623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113267"/>
            <a:ext cx="3276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Herschel 36 in NGC 6530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364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498"/>
            <a:ext cx="9262947" cy="5641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1097" y="2556933"/>
            <a:ext cx="60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68400" y="214635"/>
            <a:ext cx="750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Herschel 36 in NGC 6530, </a:t>
            </a:r>
            <a:r>
              <a:rPr lang="en-US" sz="2400" dirty="0" err="1" smtClean="0"/>
              <a:t>Dumbell</a:t>
            </a:r>
            <a:r>
              <a:rPr lang="en-US" sz="2400" dirty="0" smtClean="0"/>
              <a:t> Nebula, 33 APO spectra</a:t>
            </a:r>
          </a:p>
          <a:p>
            <a:r>
              <a:rPr lang="en-US" sz="2400" dirty="0" smtClean="0"/>
              <a:t>over 13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15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a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95" y="228600"/>
            <a:ext cx="5168205" cy="68580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8000306" y="5181596"/>
            <a:ext cx="914400" cy="7620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4051300" y="5181596"/>
            <a:ext cx="914400" cy="914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2573867"/>
            <a:ext cx="2929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from Her  36</a:t>
            </a:r>
          </a:p>
          <a:p>
            <a:endParaRPr lang="en-US" dirty="0" smtClean="0"/>
          </a:p>
          <a:p>
            <a:r>
              <a:rPr lang="en-US" dirty="0" smtClean="0"/>
              <a:t>1000 pc</a:t>
            </a:r>
          </a:p>
          <a:p>
            <a:r>
              <a:rPr lang="en-US" dirty="0" smtClean="0"/>
              <a:t>10 pc</a:t>
            </a:r>
          </a:p>
          <a:p>
            <a:endParaRPr lang="en-US" dirty="0" smtClean="0"/>
          </a:p>
          <a:p>
            <a:r>
              <a:rPr lang="en-US" dirty="0" smtClean="0"/>
              <a:t>0.5 pc</a:t>
            </a:r>
          </a:p>
          <a:p>
            <a:r>
              <a:rPr lang="en-US" dirty="0" smtClean="0"/>
              <a:t>Herschel 36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666" y="5181596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 pumping of </a:t>
            </a:r>
          </a:p>
          <a:p>
            <a:r>
              <a:rPr lang="en-US" dirty="0" smtClean="0"/>
              <a:t>J = 1 level of CH+</a:t>
            </a:r>
          </a:p>
          <a:p>
            <a:r>
              <a:rPr lang="en-US" dirty="0" smtClean="0"/>
              <a:t>(not known anyplace else In ISM)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1333" y="3268134"/>
            <a:ext cx="1540933" cy="132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06729" y="3615052"/>
            <a:ext cx="2218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11866" y="3869058"/>
            <a:ext cx="1794933" cy="237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201333" y="4106126"/>
            <a:ext cx="1849967" cy="262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Donut 45"/>
          <p:cNvSpPr/>
          <p:nvPr/>
        </p:nvSpPr>
        <p:spPr>
          <a:xfrm>
            <a:off x="7349067" y="3690792"/>
            <a:ext cx="914400" cy="914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9583" y="313267"/>
            <a:ext cx="36817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Isolating the anomalous DIB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Profiles to within 0.5 pc of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Her 36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b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5168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1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33" y="1079500"/>
            <a:ext cx="6921500" cy="60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467" y="291068"/>
            <a:ext cx="6777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Herschel 36SE, 400 pc from Herschel 36, the infrared </a:t>
            </a:r>
          </a:p>
          <a:p>
            <a:r>
              <a:rPr lang="en-US" sz="2400" dirty="0" smtClean="0"/>
              <a:t>source that pumps rotational levels of CH+ and DIBs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73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2014J.array of lines.e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304800"/>
            <a:ext cx="9050867" cy="11712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800" y="1083734"/>
            <a:ext cx="6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3333" y="10837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3093" y="1083734"/>
            <a:ext cx="65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17427" y="1083734"/>
            <a:ext cx="76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_+200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1083734"/>
            <a:ext cx="65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+300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59772" y="731333"/>
            <a:ext cx="208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LSR velocity, km/sec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6867" y="1065203"/>
            <a:ext cx="6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28267" y="106360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8664" y="1065203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77657" y="106360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89598" y="728133"/>
            <a:ext cx="208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LSR velocity, km/sec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266" y="321733"/>
            <a:ext cx="835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Supernova 2014J, M82, DIB profiles, stack of 47 spectra, 15 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25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B.K I.profile fi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85" y="-1077653"/>
            <a:ext cx="9990736" cy="12929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206" y="270933"/>
            <a:ext cx="29409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Individual line profiles</a:t>
            </a:r>
          </a:p>
          <a:p>
            <a:r>
              <a:rPr lang="en-US" sz="2400" dirty="0" smtClean="0"/>
              <a:t>For SN2014J</a:t>
            </a:r>
          </a:p>
          <a:p>
            <a:r>
              <a:rPr lang="en-US" sz="2400" dirty="0" smtClean="0"/>
              <a:t>Welty (Chicago)</a:t>
            </a:r>
          </a:p>
          <a:p>
            <a:r>
              <a:rPr lang="en-US" sz="2400" dirty="0" smtClean="0"/>
              <a:t>Ritchey (UW)</a:t>
            </a:r>
          </a:p>
          <a:p>
            <a:r>
              <a:rPr lang="en-US" sz="2400" dirty="0" err="1" smtClean="0"/>
              <a:t>Dahlstrom</a:t>
            </a:r>
            <a:r>
              <a:rPr lang="en-US" sz="2400" dirty="0" smtClean="0"/>
              <a:t> (Carthage)</a:t>
            </a:r>
          </a:p>
          <a:p>
            <a:r>
              <a:rPr lang="en-US" sz="2400" dirty="0" smtClean="0"/>
              <a:t>York (Chicago)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1733" y="2951791"/>
            <a:ext cx="353945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 trace—data</a:t>
            </a:r>
          </a:p>
          <a:p>
            <a:endParaRPr lang="en-US" sz="2800" dirty="0" smtClean="0"/>
          </a:p>
          <a:p>
            <a:r>
              <a:rPr lang="en-US" sz="2800" dirty="0" smtClean="0"/>
              <a:t>Red trace—DIB proportional to K I</a:t>
            </a:r>
          </a:p>
          <a:p>
            <a:endParaRPr lang="en-US" sz="2800" dirty="0" smtClean="0"/>
          </a:p>
          <a:p>
            <a:r>
              <a:rPr lang="en-US" sz="2800" dirty="0" smtClean="0"/>
              <a:t>Green trace– x 7 weighting for DIB in K I components.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986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B.K I.profile fi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04" y="-7343254"/>
            <a:ext cx="11867274" cy="15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1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Diffuse Interstellar Bands?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570 interstellar lines </a:t>
            </a:r>
            <a:r>
              <a:rPr lang="en-US" dirty="0" smtClean="0"/>
              <a:t>between 4000A and 8500A (more to the red, developed by SDSS III IR spectrograph). Interstellar because they are stationary in spectra of spectroscopic binaries.</a:t>
            </a:r>
          </a:p>
          <a:p>
            <a:r>
              <a:rPr lang="en-US" dirty="0" smtClean="0"/>
              <a:t>Known from first </a:t>
            </a:r>
            <a:r>
              <a:rPr lang="en-US" dirty="0" smtClean="0">
                <a:solidFill>
                  <a:srgbClr val="FF0000"/>
                </a:solidFill>
              </a:rPr>
              <a:t>2 discovered in 1919, for 95 years</a:t>
            </a:r>
            <a:r>
              <a:rPr lang="en-US" dirty="0" smtClean="0"/>
              <a:t>, unidentified by type of material or QM system in all that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4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3.K I.5780.correlt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opes.5780.dust.5780.K 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7212" y="897467"/>
            <a:ext cx="7927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Diffuse: widths &gt;30 km/sec</a:t>
            </a:r>
            <a:r>
              <a:rPr lang="en-US" sz="3200" dirty="0" smtClean="0"/>
              <a:t>, compared to atomic line widths of 0.3 km/sec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Thought now to be molecular, species not agreed on.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If molecular, the diffuseness would be explained by </a:t>
            </a:r>
            <a:r>
              <a:rPr lang="en-US" sz="3200" dirty="0" err="1" smtClean="0">
                <a:solidFill>
                  <a:srgbClr val="FF0000"/>
                </a:solidFill>
              </a:rPr>
              <a:t>radiative</a:t>
            </a:r>
            <a:r>
              <a:rPr lang="en-US" sz="3200" dirty="0" smtClean="0">
                <a:solidFill>
                  <a:srgbClr val="FF0000"/>
                </a:solidFill>
              </a:rPr>
              <a:t> pumping </a:t>
            </a:r>
            <a:r>
              <a:rPr lang="en-US" sz="3200" dirty="0" smtClean="0"/>
              <a:t>of low lying rotational levels by the Cosmic Microwave Background (as for CN), but many more levels.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370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personal story-- What APO means to 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1</a:t>
            </a:r>
            <a:r>
              <a:rPr lang="en-US" sz="2800" dirty="0" smtClean="0"/>
              <a:t>. </a:t>
            </a:r>
            <a:r>
              <a:rPr lang="en-US" sz="2800" dirty="0"/>
              <a:t>T</a:t>
            </a:r>
            <a:r>
              <a:rPr lang="en-US" sz="2800" dirty="0" smtClean="0"/>
              <a:t>hesis on Diffuse Interstellar Bands with Carnegie image 	tube 	of gain 0.1 and photographic plates. Tube was removed and 	thesis completed. Realized there had to be a better way. 	Dreams of having own large, private telescope to do long 	programs. I moved to Princeton to have such access (UV).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2. There is pre-history only known by rumor. (1970s)(NMSU, 	Washington, Howard).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Wallerstein</a:t>
            </a:r>
            <a:r>
              <a:rPr lang="en-US" sz="2800" dirty="0" smtClean="0"/>
              <a:t> talks to Jenkins (an ISM collaborator) at Princeton, 	Jenkins suggests </a:t>
            </a:r>
            <a:r>
              <a:rPr lang="en-US" sz="2800" dirty="0" err="1" smtClean="0"/>
              <a:t>Wallerstein</a:t>
            </a:r>
            <a:r>
              <a:rPr lang="en-US" sz="2800" dirty="0" smtClean="0"/>
              <a:t> talk to </a:t>
            </a:r>
            <a:r>
              <a:rPr lang="en-US" sz="2800" dirty="0" err="1" smtClean="0"/>
              <a:t>Ostriker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4. JPO shows interest but cannot take on the full 1/3 partnership 	needed.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7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199" y="694267"/>
            <a:ext cx="73998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5. JPO asks me to be point person for Princeton and find 	out more. 	</a:t>
            </a:r>
            <a:r>
              <a:rPr lang="en-US" sz="2400" dirty="0" smtClean="0"/>
              <a:t>Travel</a:t>
            </a:r>
            <a:r>
              <a:rPr lang="en-US" sz="2400" dirty="0" smtClean="0"/>
              <a:t> to Sunspot, meets Anderson  and 	</a:t>
            </a:r>
            <a:r>
              <a:rPr lang="en-US" sz="2400" dirty="0" err="1" smtClean="0"/>
              <a:t>Balick</a:t>
            </a:r>
            <a:r>
              <a:rPr lang="en-US" sz="2400" dirty="0" smtClean="0"/>
              <a:t>.</a:t>
            </a:r>
          </a:p>
          <a:p>
            <a:pPr marL="0" lvl="1"/>
            <a:r>
              <a:rPr lang="en-US" sz="2400" dirty="0"/>
              <a:t> </a:t>
            </a:r>
            <a:endParaRPr lang="en-US" sz="2400" dirty="0" smtClean="0"/>
          </a:p>
          <a:p>
            <a:pPr marL="0" lvl="1"/>
            <a:r>
              <a:rPr lang="en-US" sz="2400" dirty="0" smtClean="0"/>
              <a:t>6. York uses </a:t>
            </a:r>
            <a:r>
              <a:rPr lang="en-US" sz="2400" dirty="0" err="1" smtClean="0"/>
              <a:t>Kitt</a:t>
            </a:r>
            <a:r>
              <a:rPr lang="en-US" sz="2400" dirty="0" smtClean="0"/>
              <a:t> Peak 4 meter  (1980) to observe DIBs. 	CCD read noise, 50 electrons. Peer reviewed time highly 	restrictive.</a:t>
            </a:r>
          </a:p>
          <a:p>
            <a:pPr marL="0" lvl="1"/>
            <a:endParaRPr lang="en-US" sz="2400" dirty="0"/>
          </a:p>
          <a:p>
            <a:pPr marL="0" lvl="1"/>
            <a:r>
              <a:rPr lang="en-US" sz="2400" dirty="0" smtClean="0"/>
              <a:t>7. John </a:t>
            </a:r>
            <a:r>
              <a:rPr lang="en-US" sz="2400" dirty="0" err="1" smtClean="0"/>
              <a:t>Lowrance</a:t>
            </a:r>
            <a:r>
              <a:rPr lang="en-US" sz="2400" dirty="0" smtClean="0"/>
              <a:t>, Princeton entrepreneur and engineer, 	suggests using </a:t>
            </a:r>
            <a:r>
              <a:rPr lang="en-US" sz="2400" dirty="0" smtClean="0">
                <a:solidFill>
                  <a:srgbClr val="FF0000"/>
                </a:solidFill>
              </a:rPr>
              <a:t>remote observing </a:t>
            </a:r>
            <a:r>
              <a:rPr lang="en-US" sz="2400" dirty="0" smtClean="0"/>
              <a:t>using new 	technology (1400 baud modems) to control telescope 	from remote sites. Princeton did 	that with 	</a:t>
            </a:r>
            <a:r>
              <a:rPr lang="en-US" sz="2400" dirty="0" err="1" smtClean="0"/>
              <a:t>Stratoscope</a:t>
            </a:r>
            <a:r>
              <a:rPr lang="en-US" sz="2400" dirty="0" smtClean="0"/>
              <a:t> in the 1960s.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4305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533" y="677334"/>
            <a:ext cx="74676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8. York moves in 1982 to Chicago, informs colleagues of 	possibility.</a:t>
            </a:r>
          </a:p>
          <a:p>
            <a:endParaRPr lang="en-US" sz="2400" dirty="0" smtClean="0"/>
          </a:p>
          <a:p>
            <a:r>
              <a:rPr lang="en-US" sz="2400" dirty="0"/>
              <a:t>9</a:t>
            </a:r>
            <a:r>
              <a:rPr lang="en-US" sz="2400" dirty="0" smtClean="0"/>
              <a:t>. Dean Stuart Rice urges astronomers to be more 	ambitious and go for the partnership.</a:t>
            </a:r>
          </a:p>
          <a:p>
            <a:endParaRPr lang="en-US" sz="2400" dirty="0" smtClean="0"/>
          </a:p>
          <a:p>
            <a:r>
              <a:rPr lang="en-US" sz="2400" dirty="0" smtClean="0"/>
              <a:t>10. Consortium formed. Washington, Washington State, 	NMSU, Princeton, Chicago. 1983. Roads 	started</a:t>
            </a:r>
          </a:p>
          <a:p>
            <a:endParaRPr lang="en-US" sz="2400" dirty="0"/>
          </a:p>
          <a:p>
            <a:r>
              <a:rPr lang="en-US" sz="2400" dirty="0" smtClean="0"/>
              <a:t>11. Around 1988, instruments were decided, including an 	</a:t>
            </a:r>
            <a:r>
              <a:rPr lang="en-US" sz="2400" dirty="0" err="1" smtClean="0"/>
              <a:t>echelle</a:t>
            </a:r>
            <a:r>
              <a:rPr lang="en-US" sz="2400" dirty="0" smtClean="0"/>
              <a:t> (NSF proposal).</a:t>
            </a:r>
          </a:p>
          <a:p>
            <a:endParaRPr lang="en-US" sz="2400" dirty="0"/>
          </a:p>
          <a:p>
            <a:r>
              <a:rPr lang="en-US" sz="2400" dirty="0" smtClean="0"/>
              <a:t>12. </a:t>
            </a:r>
            <a:r>
              <a:rPr lang="en-US" sz="2400" dirty="0" smtClean="0"/>
              <a:t>8 years of waiting, for mirror, instruments, etc.</a:t>
            </a:r>
          </a:p>
          <a:p>
            <a:r>
              <a:rPr lang="en-US" sz="2400" dirty="0" smtClean="0"/>
              <a:t>	Remote operation worked almost out of the box, by 	1988, in trial runs.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081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0932" y="355600"/>
            <a:ext cx="56557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1998"/>
            </a:pPr>
            <a:r>
              <a:rPr lang="en-US" sz="2400" dirty="0" smtClean="0"/>
              <a:t>  </a:t>
            </a:r>
            <a:r>
              <a:rPr lang="en-US" sz="2400" dirty="0" err="1" smtClean="0"/>
              <a:t>Echelle</a:t>
            </a:r>
            <a:r>
              <a:rPr lang="en-US" sz="2400" dirty="0" smtClean="0"/>
              <a:t> on telescope with </a:t>
            </a:r>
            <a:r>
              <a:rPr lang="en-US" sz="2400" dirty="0" smtClean="0">
                <a:solidFill>
                  <a:srgbClr val="FF0000"/>
                </a:solidFill>
              </a:rPr>
              <a:t>SDSS-SITE </a:t>
            </a:r>
            <a:r>
              <a:rPr lang="en-US" sz="2400" dirty="0" smtClean="0"/>
              <a:t>2kx2K CCD, 5 electron read noise. Mirror from Arizona, Lots of organizing and engineering.</a:t>
            </a:r>
          </a:p>
          <a:p>
            <a:pPr marL="457200" indent="-457200">
              <a:buAutoNum type="arabicPlain" startAt="1998"/>
            </a:pPr>
            <a:endParaRPr lang="en-US" sz="2400" dirty="0"/>
          </a:p>
          <a:p>
            <a:r>
              <a:rPr lang="en-US" sz="2400" dirty="0" smtClean="0"/>
              <a:t>January 7, 1999, first DIB spectra taken,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15 	Mon and rho Leo. Signal to noise 	500 in 	single spectra. </a:t>
            </a:r>
            <a:r>
              <a:rPr lang="en-US" sz="2400" dirty="0" smtClean="0">
                <a:solidFill>
                  <a:srgbClr val="FF0000"/>
                </a:solidFill>
              </a:rPr>
              <a:t>The dream had 	come true. Technology, private   	telescope, lots of time, remote 	observing</a:t>
            </a:r>
          </a:p>
          <a:p>
            <a:endParaRPr lang="en-US" sz="2400" dirty="0"/>
          </a:p>
          <a:p>
            <a:r>
              <a:rPr lang="en-US" sz="2400" dirty="0" smtClean="0"/>
              <a:t>Since then, we have observed over 200 half-	nights, over 300 stars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74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067" y="1371600"/>
            <a:ext cx="77554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 authors:</a:t>
            </a:r>
          </a:p>
          <a:p>
            <a:r>
              <a:rPr lang="en-US" sz="2400" dirty="0" smtClean="0"/>
              <a:t>Julie </a:t>
            </a:r>
            <a:r>
              <a:rPr lang="en-US" sz="2400" dirty="0" err="1" smtClean="0"/>
              <a:t>Dahlstrom</a:t>
            </a:r>
            <a:r>
              <a:rPr lang="en-US" sz="2400" dirty="0" smtClean="0"/>
              <a:t> (Carthage)</a:t>
            </a:r>
          </a:p>
          <a:p>
            <a:r>
              <a:rPr lang="en-US" sz="2400" dirty="0" smtClean="0"/>
              <a:t>Dan Welty, </a:t>
            </a:r>
            <a:r>
              <a:rPr lang="en-US" sz="2400" dirty="0" err="1" smtClean="0"/>
              <a:t>Tak</a:t>
            </a:r>
            <a:r>
              <a:rPr lang="en-US" sz="2400" dirty="0" smtClean="0"/>
              <a:t> Oka, Lew Hobbs, Reid Sherman, Sean Johnson, </a:t>
            </a:r>
            <a:r>
              <a:rPr lang="en-US" sz="2400" dirty="0" err="1" smtClean="0"/>
              <a:t>Zihao</a:t>
            </a:r>
            <a:r>
              <a:rPr lang="en-US" sz="2400" dirty="0" smtClean="0"/>
              <a:t> Jiang (Chicago)</a:t>
            </a:r>
          </a:p>
          <a:p>
            <a:r>
              <a:rPr lang="en-US" sz="2400" dirty="0" smtClean="0"/>
              <a:t>Scott Friedman, </a:t>
            </a:r>
            <a:r>
              <a:rPr lang="en-US" sz="2400" dirty="0" err="1" smtClean="0"/>
              <a:t>Paule</a:t>
            </a:r>
            <a:r>
              <a:rPr lang="en-US" sz="2400" dirty="0" smtClean="0"/>
              <a:t> </a:t>
            </a:r>
            <a:r>
              <a:rPr lang="en-US" sz="2400" dirty="0" err="1" smtClean="0"/>
              <a:t>Sonnentrucker</a:t>
            </a:r>
            <a:r>
              <a:rPr lang="en-US" sz="2400" dirty="0" smtClean="0"/>
              <a:t> (</a:t>
            </a:r>
            <a:r>
              <a:rPr lang="en-US" sz="2400" dirty="0" err="1" smtClean="0"/>
              <a:t>STScI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Brian </a:t>
            </a:r>
            <a:r>
              <a:rPr lang="en-US" sz="2400" dirty="0" err="1" smtClean="0"/>
              <a:t>Rachford</a:t>
            </a:r>
            <a:r>
              <a:rPr lang="en-US" sz="2400" dirty="0" smtClean="0"/>
              <a:t> (Embry-Riddle Aeronautical University).</a:t>
            </a:r>
          </a:p>
          <a:p>
            <a:r>
              <a:rPr lang="en-US" sz="2400" dirty="0" smtClean="0"/>
              <a:t>Ted Snow (University of Colorado)</a:t>
            </a:r>
          </a:p>
          <a:p>
            <a:r>
              <a:rPr lang="en-US" sz="2400" dirty="0" smtClean="0"/>
              <a:t>					arXiv:1305.3003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066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4133" y="274638"/>
            <a:ext cx="8229600" cy="1143000"/>
          </a:xfrm>
        </p:spPr>
        <p:txBody>
          <a:bodyPr/>
          <a:lstStyle/>
          <a:p>
            <a:r>
              <a:rPr lang="en-US" dirty="0" smtClean="0"/>
              <a:t>Two reddened stars, S/N 3000</a:t>
            </a:r>
            <a:endParaRPr lang="en-US" dirty="0"/>
          </a:p>
        </p:txBody>
      </p:sp>
      <p:pic>
        <p:nvPicPr>
          <p:cNvPr id="6" name="Picture 5" descr="DIB.demo.I.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13" y="-2333087"/>
            <a:ext cx="11263494" cy="12116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347" y="274638"/>
            <a:ext cx="9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 </a:t>
            </a:r>
            <a:r>
              <a:rPr lang="en-US" dirty="0" err="1" smtClean="0"/>
              <a:t>Ori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0927" y="1048306"/>
            <a:ext cx="122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 183143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4667" y="1696535"/>
            <a:ext cx="7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Lac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2475" y="2323067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HD204827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6497" y="5132400"/>
            <a:ext cx="7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5700A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00534" y="5132400"/>
            <a:ext cx="7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5900A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86667" y="3977733"/>
            <a:ext cx="160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DIB 5780, 5797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047065" y="3469733"/>
            <a:ext cx="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07465" y="3742266"/>
            <a:ext cx="0" cy="237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75197" y="1696535"/>
            <a:ext cx="762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   *   </a:t>
            </a:r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06264" y="491067"/>
            <a:ext cx="63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265334" y="33867"/>
            <a:ext cx="269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Interstellar neutral sodium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263467" y="274638"/>
            <a:ext cx="137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444562" y="274638"/>
            <a:ext cx="259171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7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550</Words>
  <Application>Microsoft Macintosh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APO and Diffuse Interstellar Bands 1982-2014  Donald G. York University of Chicago    </vt:lpstr>
      <vt:lpstr>What are Diffuse Interstellar Bands?</vt:lpstr>
      <vt:lpstr>PowerPoint Presentation</vt:lpstr>
      <vt:lpstr>The personal story-- What APO means to me.</vt:lpstr>
      <vt:lpstr>PowerPoint Presentation</vt:lpstr>
      <vt:lpstr>PowerPoint Presentation</vt:lpstr>
      <vt:lpstr>PowerPoint Presentation</vt:lpstr>
      <vt:lpstr>PowerPoint Presentation</vt:lpstr>
      <vt:lpstr>Two reddened stars, S/N 3000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</vt:lpstr>
      <vt:lpstr>PowerPoint Presentation</vt:lpstr>
      <vt:lpstr>PowerPoint Presentation</vt:lpstr>
      <vt:lpstr>PowerPoint Presentation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York</dc:creator>
  <cp:lastModifiedBy>Don York</cp:lastModifiedBy>
  <cp:revision>34</cp:revision>
  <dcterms:created xsi:type="dcterms:W3CDTF">2014-05-12T17:48:20Z</dcterms:created>
  <dcterms:modified xsi:type="dcterms:W3CDTF">2014-05-12T22:21:52Z</dcterms:modified>
</cp:coreProperties>
</file>